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695" r:id="rId2"/>
    <p:sldId id="698" r:id="rId3"/>
    <p:sldId id="696" r:id="rId4"/>
    <p:sldId id="336" r:id="rId5"/>
    <p:sldId id="675" r:id="rId6"/>
    <p:sldId id="608" r:id="rId7"/>
    <p:sldId id="677" r:id="rId8"/>
    <p:sldId id="562" r:id="rId9"/>
    <p:sldId id="666" r:id="rId10"/>
    <p:sldId id="667" r:id="rId11"/>
    <p:sldId id="610" r:id="rId12"/>
    <p:sldId id="387" r:id="rId13"/>
    <p:sldId id="611" r:id="rId14"/>
    <p:sldId id="392" r:id="rId15"/>
    <p:sldId id="615" r:id="rId16"/>
    <p:sldId id="682" r:id="rId17"/>
    <p:sldId id="674" r:id="rId18"/>
    <p:sldId id="616" r:id="rId19"/>
    <p:sldId id="619" r:id="rId20"/>
    <p:sldId id="605" r:id="rId21"/>
    <p:sldId id="652" r:id="rId22"/>
    <p:sldId id="645" r:id="rId23"/>
    <p:sldId id="664" r:id="rId24"/>
    <p:sldId id="676" r:id="rId25"/>
    <p:sldId id="646" r:id="rId26"/>
    <p:sldId id="653" r:id="rId27"/>
    <p:sldId id="651" r:id="rId28"/>
    <p:sldId id="684" r:id="rId29"/>
    <p:sldId id="669" r:id="rId30"/>
    <p:sldId id="671" r:id="rId31"/>
    <p:sldId id="683" r:id="rId32"/>
    <p:sldId id="670" r:id="rId33"/>
    <p:sldId id="672" r:id="rId34"/>
    <p:sldId id="681" r:id="rId35"/>
    <p:sldId id="680" r:id="rId36"/>
    <p:sldId id="673" r:id="rId37"/>
    <p:sldId id="694" r:id="rId38"/>
    <p:sldId id="699" r:id="rId39"/>
    <p:sldId id="700" r:id="rId40"/>
    <p:sldId id="685" r:id="rId41"/>
    <p:sldId id="687" r:id="rId42"/>
    <p:sldId id="686" r:id="rId43"/>
    <p:sldId id="688" r:id="rId44"/>
    <p:sldId id="689" r:id="rId45"/>
    <p:sldId id="690" r:id="rId46"/>
    <p:sldId id="691" r:id="rId47"/>
    <p:sldId id="692" r:id="rId48"/>
    <p:sldId id="697" r:id="rId49"/>
    <p:sldId id="643" r:id="rId5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ouradian" initials="CM" lastIdx="9" clrIdx="0">
    <p:extLst>
      <p:ext uri="{19B8F6BF-5375-455C-9EA6-DF929625EA0E}">
        <p15:presenceInfo xmlns:p15="http://schemas.microsoft.com/office/powerpoint/2012/main" userId="36f592794f065b19" providerId="Windows Live"/>
      </p:ext>
    </p:extLst>
  </p:cmAuthor>
  <p:cmAuthor id="2" name="Concordia University" initials="CU" lastIdx="11" clrIdx="1">
    <p:extLst>
      <p:ext uri="{19B8F6BF-5375-455C-9EA6-DF929625EA0E}">
        <p15:presenceInfo xmlns:p15="http://schemas.microsoft.com/office/powerpoint/2012/main" userId="Concord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BCB8"/>
    <a:srgbClr val="FF5050"/>
    <a:srgbClr val="FF99CC"/>
    <a:srgbClr val="CC3300"/>
    <a:srgbClr val="A50021"/>
    <a:srgbClr val="C48A87"/>
    <a:srgbClr val="5B1517"/>
    <a:srgbClr val="58121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01318-80C4-425B-99A1-E3A15AA96ED1}" v="958" dt="2025-08-28T15:57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4706" autoAdjust="0"/>
  </p:normalViewPr>
  <p:slideViewPr>
    <p:cSldViewPr>
      <p:cViewPr varScale="1">
        <p:scale>
          <a:sx n="72" d="100"/>
          <a:sy n="72" d="100"/>
        </p:scale>
        <p:origin x="14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DC9025A5-8448-4303-B271-377607ED8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4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F15F-E1D4-7E00-98CB-77F2462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DA1C9-F5EF-C6BF-A71E-5CD34132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24D47-6D4A-9AA2-76FC-2DD8F8E1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143-38EF-4E44-74F2-C2D2BE8E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7A8-EAD8-292E-B7B5-9F4F2E69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75268-1E1A-824D-5339-525C9449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162CF-DDFA-89DB-CE74-A25B78D1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FA91-BBFC-FC26-60C7-6D9B0F987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533400"/>
          </a:xfrm>
        </p:spPr>
        <p:txBody>
          <a:bodyPr>
            <a:normAutofit/>
          </a:bodyPr>
          <a:lstStyle>
            <a:lvl1pPr algn="l"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572000"/>
          </a:xfrm>
        </p:spPr>
        <p:txBody>
          <a:bodyPr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fld id="{A3FBCD6E-774B-4A50-A725-33D7D636EB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2133600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4CDF37-17CC-42C4-8A58-6CA3785828F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40151C-D29C-4B50-85C6-F413535BA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6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17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6.png"/><Relationship Id="rId5" Type="http://schemas.openxmlformats.org/officeDocument/2006/relationships/tags" Target="../tags/tag58.xml"/><Relationship Id="rId10" Type="http://schemas.openxmlformats.org/officeDocument/2006/relationships/image" Target="../media/image17.pn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image" Target="../media/image20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80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image" Target="../media/image21.png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image" Target="../media/image4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image" Target="../media/image23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9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22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36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2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4.tif"/><Relationship Id="rId5" Type="http://schemas.openxmlformats.org/officeDocument/2006/relationships/tags" Target="../tags/tag119.xml"/><Relationship Id="rId10" Type="http://schemas.openxmlformats.org/officeDocument/2006/relationships/image" Target="../media/image33.tif"/><Relationship Id="rId4" Type="http://schemas.openxmlformats.org/officeDocument/2006/relationships/tags" Target="../tags/tag118.xml"/><Relationship Id="rId9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../media/image361.png"/><Relationship Id="rId4" Type="http://schemas.openxmlformats.org/officeDocument/2006/relationships/tags" Target="../tags/tag136.xml"/><Relationship Id="rId9" Type="http://schemas.openxmlformats.org/officeDocument/2006/relationships/image" Target="../media/image3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tags" Target="../tags/tag142.xml"/><Relationship Id="rId7" Type="http://schemas.openxmlformats.org/officeDocument/2006/relationships/image" Target="../media/image35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tags" Target="../tags/tag147.xml"/><Relationship Id="rId7" Type="http://schemas.openxmlformats.org/officeDocument/2006/relationships/image" Target="../media/image41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152.xml"/><Relationship Id="rId7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10" Type="http://schemas.openxmlformats.org/officeDocument/2006/relationships/image" Target="../media/image32.png"/><Relationship Id="rId4" Type="http://schemas.openxmlformats.org/officeDocument/2006/relationships/tags" Target="../tags/tag158.xml"/><Relationship Id="rId9" Type="http://schemas.openxmlformats.org/officeDocument/2006/relationships/tags" Target="../tags/tag1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171.xml"/><Relationship Id="rId7" Type="http://schemas.openxmlformats.org/officeDocument/2006/relationships/image" Target="../media/image41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76.xml"/><Relationship Id="rId7" Type="http://schemas.openxmlformats.org/officeDocument/2006/relationships/image" Target="../media/image4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81.xml"/><Relationship Id="rId7" Type="http://schemas.openxmlformats.org/officeDocument/2006/relationships/image" Target="../media/image46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92.xml"/><Relationship Id="rId7" Type="http://schemas.openxmlformats.org/officeDocument/2006/relationships/image" Target="../media/image5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0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55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56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5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62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6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60.png"/><Relationship Id="rId5" Type="http://schemas.openxmlformats.org/officeDocument/2006/relationships/tags" Target="../tags/tag242.xml"/><Relationship Id="rId10" Type="http://schemas.openxmlformats.org/officeDocument/2006/relationships/image" Target="../media/image59.pn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9.jpeg"/><Relationship Id="rId2" Type="http://schemas.openxmlformats.org/officeDocument/2006/relationships/tags" Target="../tags/tag18.xml"/><Relationship Id="rId16" Type="http://schemas.openxmlformats.org/officeDocument/2006/relationships/image" Target="../media/image8.jpe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7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3.png"/><Relationship Id="rId5" Type="http://schemas.openxmlformats.org/officeDocument/2006/relationships/tags" Target="../tags/tag38.xml"/><Relationship Id="rId10" Type="http://schemas.openxmlformats.org/officeDocument/2006/relationships/image" Target="../media/image12.jpeg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A023-95A0-2629-F536-9A68C8AB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401-71EC-05F3-6BA7-78FA21654593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358E-ECB9-5FBC-AD19-94A2945D8F7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F1EE-DCBB-F307-F0F6-1700C7B863C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54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B8FC-0F1D-4924-BC52-396396BEE5E4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32567"/>
            <a:ext cx="8458200" cy="5227739"/>
          </a:xfrm>
        </p:spPr>
        <p:txBody>
          <a:bodyPr/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Application to Remote Robotic Surgery [Published in IEEE TNSM]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B639-D6E5-410C-9E58-BF61CCE9875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8" descr="Deep Learning Model Compression (ii) | by Ivy Gu | Medium">
            <a:extLst>
              <a:ext uri="{FF2B5EF4-FFF2-40B4-BE49-F238E27FC236}">
                <a16:creationId xmlns:a16="http://schemas.microsoft.com/office/drawing/2014/main" id="{B25188F2-45F9-4A64-8F78-4D1A54E205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61033"/>
            <a:ext cx="4622879" cy="1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612ED-DD4A-478B-8B0C-36C175FD36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5486400"/>
            <a:ext cx="8153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356762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 of Machine Learning  Model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7346" y="1079021"/>
            <a:ext cx="9098071" cy="5385166"/>
          </a:xfrm>
        </p:spPr>
        <p:txBody>
          <a:bodyPr>
            <a:noAutofit/>
          </a:bodyPr>
          <a:lstStyle/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It  can be used to scale ML methods and address delay and lost data online</a:t>
            </a: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Types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Challenges of nonconvex formulation of low rank and sparse matrix factorization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low-rank matrix factorization achieves higher accuracy with less computation compared to convex models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formulations struggle to find quality solutions without good initial points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(convex and non-convex) can converge to quality solutions even with random initialization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is computationally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Local Optima Global Optimum | AllAboutLean.com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5" y="872769"/>
            <a:ext cx="1909018" cy="21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838200" y="6055489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Xiong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L, Chen X, Schneider J. </a:t>
            </a:r>
            <a:r>
              <a:rPr lang="en-CA" sz="12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robust matrix factorization for anomaly detection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In2011</a:t>
            </a:r>
          </a:p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IEEE 11th International Conference on Data Mining 2011 Dec 11 (pp. 844-853). IEEE.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5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2064" y="828350"/>
            <a:ext cx="8458200" cy="5334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Nonconvex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32064" y="1304675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1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4" y="1304675"/>
                <a:ext cx="8458200" cy="4572000"/>
              </a:xfrm>
              <a:blipFill>
                <a:blip r:embed="rId10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In many applications involving nonconvex machine learning methods, the upper bound of the rank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is known, rather than the exact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/>
              </a:p>
              <a:p>
                <a:endParaRPr lang="en-CA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1800" dirty="0"/>
                  <a:t>Convex relaxed low rank approximation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  <a:blipFill>
                <a:blip r:embed="rId11"/>
                <a:stretch>
                  <a:fillRect l="-514" t="-1563" r="-7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1800" dirty="0"/>
              </a:p>
              <a:p>
                <a:endParaRPr lang="en-CA" dirty="0"/>
              </a:p>
              <a:p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avoided in the convex relaxed low rank approximation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blipFill>
                <a:blip r:embed="rId1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1CEB17BC-40E0-4583-9B3C-FBC5C70D90B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04800" y="152400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78233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CA" sz="2000" kern="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Overview of the Low-Rank Approximation</a:t>
            </a:r>
          </a:p>
        </p:txBody>
      </p:sp>
      <p:pic>
        <p:nvPicPr>
          <p:cNvPr id="20" name="Picture 2" descr="Local Optima Global Optimum | AllAboutLean.com">
            <a:extLst>
              <a:ext uri="{FF2B5EF4-FFF2-40B4-BE49-F238E27FC236}">
                <a16:creationId xmlns:a16="http://schemas.microsoft.com/office/drawing/2014/main" id="{AAABA2BF-9BC0-4624-8F40-CC4A45698C4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2698400"/>
            <a:ext cx="2447209" cy="2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: The perils of basin bias - by Luke Craven">
            <a:extLst>
              <a:ext uri="{FF2B5EF4-FFF2-40B4-BE49-F238E27FC236}">
                <a16:creationId xmlns:a16="http://schemas.microsoft.com/office/drawing/2014/main" id="{A2086C33-D278-4060-B473-83C08B7F3BC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60" y="66993"/>
            <a:ext cx="3150480" cy="21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𝜚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ℶ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9643" r="-184649" b="-1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66667" r="-184649" b="-1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271429" r="-18464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364912" r="-184649" b="-9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4912" r="-18464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6667" r="-184649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558571" r="-184649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808772" r="-184649" b="-4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925000" r="-184649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53682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44944" r="-184649" b="-14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644944" r="-959" b="-14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020000" r="-184649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020000" r="-95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103030" r="-18464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103030" r="-95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52400" y="134002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0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610600" cy="533400"/>
          </a:xfrm>
        </p:spPr>
        <p:txBody>
          <a:bodyPr>
            <a:normAutofit fontScale="9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Method for the Covariance Matrix Update in 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508" y="1222802"/>
                <a:ext cx="8458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08" y="1222802"/>
                <a:ext cx="8458200" cy="4572000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3429000" y="3886200"/>
            <a:ext cx="2362200" cy="11261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3276600" y="1143000"/>
            <a:ext cx="2514600" cy="1083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>
            <p:custDataLst>
              <p:tags r:id="rId6"/>
            </p:custDataLst>
          </p:nvPr>
        </p:nvCxnSpPr>
        <p:spPr bwMode="auto">
          <a:xfrm>
            <a:off x="4533900" y="2226124"/>
            <a:ext cx="38100" cy="166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6019800" y="1371600"/>
            <a:ext cx="2895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/>
              <a:t>Convex Relaxed Low rank</a:t>
            </a:r>
          </a:p>
          <a:p>
            <a:r>
              <a:rPr lang="en-CA" sz="1800" dirty="0">
                <a:latin typeface="Times"/>
                <a:cs typeface="Times"/>
              </a:rPr>
              <a:t> Approximation or Mean square error regularized</a:t>
            </a:r>
            <a:endParaRPr lang="en-CA" sz="1800" dirty="0">
              <a:cs typeface="Times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6407053" y="4126089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Nonconvex Low Rank</a:t>
            </a:r>
          </a:p>
          <a:p>
            <a:r>
              <a:rPr lang="en-CA" sz="1800" dirty="0"/>
              <a:t>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blipFill>
                <a:blip r:embed="rId15"/>
                <a:stretch>
                  <a:fillRect r="-426"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935376" y="155626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Initialization</a:t>
            </a:r>
          </a:p>
        </p:txBody>
      </p: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692617" y="5609188"/>
            <a:ext cx="700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We first compute </a:t>
            </a:r>
            <a:r>
              <a:rPr lang="en-CA" sz="1600" dirty="0">
                <a:solidFill>
                  <a:srgbClr val="FF0000"/>
                </a:solidFill>
              </a:rPr>
              <a:t>rank (L) </a:t>
            </a:r>
            <a:r>
              <a:rPr lang="en-CA" sz="1600" dirty="0"/>
              <a:t>using convex relaxed low-rank approximation and used </a:t>
            </a:r>
          </a:p>
          <a:p>
            <a:r>
              <a:rPr lang="en-CA" sz="1600" dirty="0"/>
              <a:t>to initialize nonconvex low-rank approximation</a:t>
            </a:r>
          </a:p>
        </p:txBody>
      </p:sp>
      <p:pic>
        <p:nvPicPr>
          <p:cNvPr id="4100" name="Picture 4" descr="Strategies for Global Optimization | by Syed Sadat Nazrul | Towards Data  Science">
            <a:extLst>
              <a:ext uri="{FF2B5EF4-FFF2-40B4-BE49-F238E27FC236}">
                <a16:creationId xmlns:a16="http://schemas.microsoft.com/office/drawing/2014/main" id="{203B1DA0-35C2-4141-A4D9-48618024A37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200"/>
            <a:ext cx="3283085" cy="29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8548" y="914400"/>
            <a:ext cx="3680204" cy="32779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>
            <p:custDataLst>
              <p:tags r:id="rId3"/>
            </p:custDataLst>
          </p:nvPr>
        </p:nvCxnSpPr>
        <p:spPr bwMode="auto">
          <a:xfrm flipV="1">
            <a:off x="3927462" y="2412591"/>
            <a:ext cx="1079686" cy="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18286" y="873690"/>
            <a:ext cx="3644714" cy="32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904412" y="4462660"/>
            <a:ext cx="3115387" cy="234468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>
            <p:custDataLst>
              <p:tags r:id="rId6"/>
            </p:custDataLst>
          </p:nvPr>
        </p:nvCxnSpPr>
        <p:spPr bwMode="auto">
          <a:xfrm flipH="1">
            <a:off x="6019801" y="4038600"/>
            <a:ext cx="457199" cy="599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174686" y="626971"/>
            <a:ext cx="371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Convex Initialization of low rank matrix factorization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5118990" y="62688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Nonconvex low rank matrix factorization</a:t>
            </a:r>
          </a:p>
        </p:txBody>
      </p:sp>
      <p:sp>
        <p:nvSpPr>
          <p:cNvPr id="25" name="TextBox 24"/>
          <p:cNvSpPr txBox="1"/>
          <p:nvPr>
            <p:custDataLst>
              <p:tags r:id="rId9"/>
            </p:custDataLst>
          </p:nvPr>
        </p:nvSpPr>
        <p:spPr>
          <a:xfrm>
            <a:off x="2463112" y="4193076"/>
            <a:ext cx="382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Machine Learning model</a:t>
            </a:r>
            <a:r>
              <a:rPr lang="en-CA" sz="1200" b="1" dirty="0">
                <a:solidFill>
                  <a:srgbClr val="C00000"/>
                </a:solidFill>
              </a:rPr>
              <a:t>: Gaussian Process Regression</a:t>
            </a:r>
          </a:p>
        </p:txBody>
      </p:sp>
      <p:cxnSp>
        <p:nvCxnSpPr>
          <p:cNvPr id="32" name="Straight Arrow Connector 31"/>
          <p:cNvCxnSpPr/>
          <p:nvPr>
            <p:custDataLst>
              <p:tags r:id="rId10"/>
            </p:custDataLst>
          </p:nvPr>
        </p:nvCxnSpPr>
        <p:spPr bwMode="auto">
          <a:xfrm>
            <a:off x="2247771" y="4221438"/>
            <a:ext cx="441300" cy="416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/>
          <p:cNvSpPr/>
          <p:nvPr>
            <p:custDataLst>
              <p:tags r:id="rId11"/>
            </p:custDataLst>
          </p:nvPr>
        </p:nvSpPr>
        <p:spPr bwMode="auto">
          <a:xfrm>
            <a:off x="6934200" y="4876800"/>
            <a:ext cx="2057400" cy="9906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41" name="Straight Arrow Connector 40"/>
          <p:cNvCxnSpPr/>
          <p:nvPr>
            <p:custDataLst>
              <p:tags r:id="rId12"/>
            </p:custDataLst>
          </p:nvPr>
        </p:nvCxnSpPr>
        <p:spPr bwMode="auto">
          <a:xfrm flipV="1">
            <a:off x="6019800" y="5323402"/>
            <a:ext cx="864133" cy="20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>
            <p:custDataLst>
              <p:tags r:id="rId13"/>
            </p:custDataLst>
          </p:nvPr>
        </p:nvSpPr>
        <p:spPr>
          <a:xfrm>
            <a:off x="7087883" y="4928097"/>
            <a:ext cx="166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Predicting packet loss and delay data </a:t>
            </a:r>
          </a:p>
        </p:txBody>
      </p:sp>
      <p:sp>
        <p:nvSpPr>
          <p:cNvPr id="27" name="Rectangle 26"/>
          <p:cNvSpPr/>
          <p:nvPr>
            <p:custDataLst>
              <p:tags r:id="rId14"/>
            </p:custDataLst>
          </p:nvPr>
        </p:nvSpPr>
        <p:spPr bwMode="auto">
          <a:xfrm>
            <a:off x="158015" y="5239308"/>
            <a:ext cx="1760190" cy="4319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5"/>
            </p:custDataLst>
          </p:nvPr>
        </p:nvSpPr>
        <p:spPr>
          <a:xfrm>
            <a:off x="359909" y="5188769"/>
            <a:ext cx="16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Gesture</a:t>
            </a:r>
          </a:p>
        </p:txBody>
      </p:sp>
      <p:sp>
        <p:nvSpPr>
          <p:cNvPr id="30" name="Rectangle 29"/>
          <p:cNvSpPr/>
          <p:nvPr>
            <p:custDataLst>
              <p:tags r:id="rId16"/>
            </p:custDataLst>
          </p:nvPr>
        </p:nvSpPr>
        <p:spPr bwMode="auto">
          <a:xfrm>
            <a:off x="158015" y="5734528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blipFill>
                <a:blip r:embed="rId2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>
            <p:custDataLst>
              <p:tags r:id="rId18"/>
            </p:custDataLst>
          </p:nvPr>
        </p:nvSpPr>
        <p:spPr bwMode="auto">
          <a:xfrm>
            <a:off x="738361" y="5723911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4" name="Rectangle 33"/>
          <p:cNvSpPr/>
          <p:nvPr>
            <p:custDataLst>
              <p:tags r:id="rId19"/>
            </p:custDataLst>
          </p:nvPr>
        </p:nvSpPr>
        <p:spPr bwMode="auto">
          <a:xfrm>
            <a:off x="1342597" y="5741424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blipFill>
                <a:blip r:embed="rId3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>
            <p:custDataLst>
              <p:tags r:id="rId22"/>
            </p:custDataLst>
          </p:nvPr>
        </p:nvCxnSpPr>
        <p:spPr bwMode="auto">
          <a:xfrm flipH="1" flipV="1">
            <a:off x="932541" y="4276533"/>
            <a:ext cx="10043" cy="8569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24"/>
            </p:custDataLst>
          </p:nvPr>
        </p:nvSpPr>
        <p:spPr>
          <a:xfrm>
            <a:off x="197221" y="81124"/>
            <a:ext cx="38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Proposed Solution (Bayesian View)</a:t>
            </a:r>
          </a:p>
        </p:txBody>
      </p:sp>
    </p:spTree>
    <p:extLst>
      <p:ext uri="{BB962C8B-B14F-4D97-AF65-F5344CB8AC3E}">
        <p14:creationId xmlns:p14="http://schemas.microsoft.com/office/powerpoint/2010/main" val="30577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4C8-CD74-4FF9-B342-E253ECF13D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499" y="1725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Kinematic Dataset of Surgical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466-2EE1-4EF7-A3CC-2AF7345C9D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E0BE1-47D5-4549-BF06-8F128F600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0" y="536183"/>
            <a:ext cx="7890967" cy="134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gripper angle velocity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" panose="02020603050405020304" pitchFamily="18" charset="0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gripper angle velocity 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03704" r="-758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05556" r="-758" b="-9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98182" r="-758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498182" r="-758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696364" r="-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12963" r="-758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94545" r="-758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114815" r="-758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B09902-6AB6-4EA6-9164-AAD0743305A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430" y="5954038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 split the dataset into 90% training and 10% testing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ACCAE-0440-4593-837E-DC3DE9B04C4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6231037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A7AA-92D6-4D3E-AC4D-E3B95736FE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800" y="364191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4EA5-EA43-411E-99BD-36B97C9F365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40132" y="37290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Needle passing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6D4DA-D4BF-48FE-8F97-FF79E6C59A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8907" y="366886"/>
            <a:ext cx="90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Knot-Tying</a:t>
            </a:r>
          </a:p>
        </p:txBody>
      </p:sp>
      <p:pic>
        <p:nvPicPr>
          <p:cNvPr id="1026" name="Picture 2" descr="daVinci Robot">
            <a:extLst>
              <a:ext uri="{FF2B5EF4-FFF2-40B4-BE49-F238E27FC236}">
                <a16:creationId xmlns:a16="http://schemas.microsoft.com/office/drawing/2014/main" id="{7CC5BC07-184B-49C6-A506-4B2BCD3377E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3429000"/>
            <a:ext cx="2819400" cy="26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5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C31D-25E6-460D-B3CF-D7C8F41220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Evaluation (Knot-Tying Task)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91E9-A56D-4AE9-99C7-045D7BF7327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8A5A-70AB-4664-9F1D-0D40A8BEB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990600"/>
            <a:ext cx="3581400" cy="3200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9ECE4-E0C7-433F-91FA-A17773EA8D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14799" y="838200"/>
            <a:ext cx="39143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63693" y="1028335"/>
            <a:ext cx="8458200" cy="4572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We use haptic traces of different surgical tasks..</a:t>
            </a: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5" y="1981200"/>
            <a:ext cx="2558162" cy="22544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1828801"/>
            <a:ext cx="2877438" cy="2582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1828801"/>
            <a:ext cx="2895545" cy="2755164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6"/>
            </p:custDataLst>
          </p:nvPr>
        </p:nvSpPr>
        <p:spPr>
          <a:xfrm>
            <a:off x="193624" y="162514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Evaluation</a:t>
            </a:r>
            <a:endParaRPr lang="en-CA" sz="2000" dirty="0"/>
          </a:p>
        </p:txBody>
      </p:sp>
      <p:sp>
        <p:nvSpPr>
          <p:cNvPr id="6" name="Rectangle 5"/>
          <p:cNvSpPr/>
          <p:nvPr>
            <p:custDataLst>
              <p:tags r:id="rId7"/>
            </p:custDataLst>
          </p:nvPr>
        </p:nvSpPr>
        <p:spPr>
          <a:xfrm>
            <a:off x="351713" y="5769637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Francis </a:t>
            </a:r>
            <a:r>
              <a:rPr lang="en-US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Boabang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8600" y="1007732"/>
            <a:ext cx="87630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Developed an efficient, lightweight framework for predicting haptic commands in robotic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Numerical simulations show the model balances performance and computational cost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DirectGPR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alternates between convex relaxation and nonconvex optimization to optimize a smooth, nonconvex proxy for the original cost function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09600" y="33683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First Contribution Conclusion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8938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059-5CCC-C6ED-DE76-ED1856F9494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AE4-7CD5-DE77-23B7-933651FEB17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4B396E5-0C56-4FC5-CA1A-8B7F62D0E6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5229" y="1711460"/>
            <a:ext cx="4950973" cy="37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09600"/>
            <a:ext cx="8763000" cy="4572000"/>
          </a:xfrm>
        </p:spPr>
        <p:txBody>
          <a:bodyPr/>
          <a:lstStyle/>
          <a:p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Francis. Boabang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60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(Under Review in IEEE Transaction on Neural Network and Learning Systems)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62858"/>
            <a:ext cx="5714999" cy="23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752" y="1961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24019"/>
            <a:ext cx="8458200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Stochastic gradient descent uses the same learning rate for all the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Adaptive stochastic gradient descent uses different effective learning rate for different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idea is to propose a new adaptive learning rate to learn the varying  </a:t>
            </a:r>
            <a:r>
              <a:rPr lang="en-CA" sz="1600" dirty="0" err="1">
                <a:latin typeface="Times" panose="02020603050405020304" pitchFamily="18" charset="0"/>
                <a:cs typeface="Times" panose="02020603050405020304" pitchFamily="18" charset="0"/>
              </a:rPr>
              <a:t>stepsize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 for different coordinates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Each coordinate has it own learning rate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ADAGRAD – Conventional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ADAM- Adaptive Moment Estimation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PADAM-Partial Adaptive Moment Estimation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533400" y="594075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Zaheer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Manzil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et al. "</a:t>
            </a:r>
            <a:r>
              <a:rPr lang="en-US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Adaptive methods for nonconvex optimization.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" Advances in Neural Information </a:t>
            </a:r>
          </a:p>
          <a:p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Processing Systems. 2018.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570186" y="5444028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Kingma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Diederik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P., and Jimmy Ba. "</a:t>
            </a:r>
            <a:r>
              <a:rPr lang="en-CA" sz="14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Adam: A method for stochastic optimization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." </a:t>
            </a:r>
            <a:r>
              <a:rPr lang="en-CA" sz="1400" i="1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400" i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arXiv:1412.6980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(2014).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51" y="13511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632352"/>
                <a:ext cx="8701588" cy="54236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Adaptive stochastic gradient descent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the ADAM optimizer, a small  diagonal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large, and large  diagonal matrix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small</a:t>
                </a: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Naive Solution</a:t>
                </a: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: schedule to have a smaller  learning rate over time to prevent certain small coordinate values from overshooting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Smaller learning rate leads to learning rate dilemma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Learning rate dilemma occurs when the optimizer fails to make an impact at the later stage of training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2352"/>
                <a:ext cx="8701588" cy="5423615"/>
              </a:xfrm>
              <a:blipFill>
                <a:blip r:embed="rId9"/>
                <a:stretch>
                  <a:fillRect l="-280" t="-787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1371601" y="1447801"/>
            <a:ext cx="4419600" cy="14973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523999" y="1447799"/>
            <a:ext cx="41429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Adaptive Moment Estimation(ADAM)</a:t>
            </a: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869730" y="6091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[2] Chen J, Zhou D, Tang Y, Yang Z, Cao Y,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Gu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Q. Closing the generalization gap of adaptive gradient methods in training deep neural networks.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arXiv:1806.06763. 2018 Jun 18.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7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  <a:blipFill>
                <a:blip r:embed="rId7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182979" r="-312795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2979" r="-24794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2979" r="-18658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2979" r="-124479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2979" r="-844" b="-1261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241818" r="-312795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1818" r="-24794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1818" r="-18658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1818" r="-124479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1818" r="-844" b="-97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341818" r="-312795" b="-8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3000" r="-24794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3000" r="-18658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3000" r="-124479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3000" r="-844" b="-3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0526" r="-24794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0526" r="-18658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0526" r="-124479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0526" r="-844" b="-10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91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4508-854E-46C6-8282-BF571FE7114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7391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12500" r="-31986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12500" r="-25447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12500" r="-19523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12500" r="-9029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12500" r="-943" b="-1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72727" r="-31986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72727" r="-25447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72727" r="-19523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72727" r="-9029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72727" r="-943" b="-97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372727" r="-319865" b="-8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60000" r="-25447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60000" r="-19523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60000" r="-90295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60000" r="-943" b="-38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189474" r="-25447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189474" r="-19523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189474" r="-90295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189474" r="-943" b="-1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FE98117-A396-4BFE-B6C5-448B722B6F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6269A-F095-410F-997B-9C03578244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  <a:blipFill>
                <a:blip r:embed="rId8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3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 Adaptive Stochastic Gradient Descent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381000" y="12954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We resolve the learning rate dilemma problem  with Adam optimizer by selecting the base learning rate according to the size of  the coordinate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</a:rPr>
                  <a:t>We propose a 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learning the coordinate values, we defined a piecewise function below</a:t>
                </a:r>
              </a:p>
              <a:p>
                <a:pPr marL="0" indent="0">
                  <a:buNone/>
                </a:pPr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𝑠𝑚𝑎𝑙𝑙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𝑙𝑎𝑟𝑔𝑒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1000" y="1295400"/>
                <a:ext cx="8458200" cy="4572000"/>
              </a:xfrm>
              <a:blipFill>
                <a:blip r:embed="rId8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>
            <p:custDataLst>
              <p:tags r:id="rId4"/>
            </p:custDataLst>
          </p:nvPr>
        </p:nvSpPr>
        <p:spPr bwMode="auto">
          <a:xfrm>
            <a:off x="2279431" y="3657600"/>
            <a:ext cx="5029200" cy="1371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393731" y="3716923"/>
            <a:ext cx="48006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Piecewise function for base learning rate selection</a:t>
            </a:r>
          </a:p>
        </p:txBody>
      </p:sp>
    </p:spTree>
    <p:extLst>
      <p:ext uri="{BB962C8B-B14F-4D97-AF65-F5344CB8AC3E}">
        <p14:creationId xmlns:p14="http://schemas.microsoft.com/office/powerpoint/2010/main" val="58576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515" y="21313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3025" y="9906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proposed adaptive stochastic gradient descent for small and large coordinate values  is found below</a:t>
                </a: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𝑙𝑎𝑟𝑔𝑒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9"/>
                </p:custDataLst>
              </p:nvPr>
            </p:nvSpPr>
            <p:spPr>
              <a:xfrm>
                <a:off x="193025" y="990600"/>
                <a:ext cx="8458200" cy="4572000"/>
              </a:xfrm>
              <a:blipFill>
                <a:blip r:embed="rId10"/>
                <a:stretch>
                  <a:fillRect l="-433" t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4"/>
            </p:custDataLst>
          </p:nvPr>
        </p:nvSpPr>
        <p:spPr bwMode="auto">
          <a:xfrm>
            <a:off x="2373923" y="4102219"/>
            <a:ext cx="4407877" cy="1295400"/>
          </a:xfrm>
          <a:prstGeom prst="roundRect">
            <a:avLst>
              <a:gd name="adj" fmla="val 17478"/>
            </a:avLst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2373923" y="1524000"/>
            <a:ext cx="4407877" cy="13565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596661" y="1508234"/>
            <a:ext cx="39624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Small coordinate values update rule</a:t>
            </a: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2672861" y="4104847"/>
            <a:ext cx="38100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Large coordinate values update rule</a:t>
            </a:r>
          </a:p>
        </p:txBody>
      </p:sp>
    </p:spTree>
    <p:extLst>
      <p:ext uri="{BB962C8B-B14F-4D97-AF65-F5344CB8AC3E}">
        <p14:creationId xmlns:p14="http://schemas.microsoft.com/office/powerpoint/2010/main" val="385353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652" y="29724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i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Algorithm (Improved Adam/</a:t>
            </a:r>
            <a:r>
              <a:rPr lang="en-CA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Amsgrad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492" y="1066800"/>
            <a:ext cx="6277708" cy="5410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>
            <p:custDataLst>
              <p:tags r:id="rId4"/>
            </p:custDataLst>
          </p:nvPr>
        </p:nvCxnSpPr>
        <p:spPr bwMode="auto">
          <a:xfrm>
            <a:off x="6400800" y="4265492"/>
            <a:ext cx="304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/>
          <p:cNvSpPr/>
          <p:nvPr>
            <p:custDataLst>
              <p:tags r:id="rId5"/>
            </p:custDataLst>
          </p:nvPr>
        </p:nvSpPr>
        <p:spPr bwMode="auto">
          <a:xfrm>
            <a:off x="6722123" y="4118401"/>
            <a:ext cx="2345677" cy="1125181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6"/>
            </p:custDataLst>
          </p:nvPr>
        </p:nvSpPr>
        <p:spPr>
          <a:xfrm>
            <a:off x="6705600" y="4265492"/>
            <a:ext cx="260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Contribution : Select large</a:t>
            </a:r>
          </a:p>
          <a:p>
            <a:r>
              <a:rPr lang="en-CA" sz="1600" dirty="0">
                <a:solidFill>
                  <a:srgbClr val="FF0000"/>
                </a:solidFill>
              </a:rPr>
              <a:t> or small coordinate values </a:t>
            </a:r>
          </a:p>
          <a:p>
            <a:r>
              <a:rPr lang="en-CA" sz="1600" dirty="0">
                <a:solidFill>
                  <a:srgbClr val="FF0000"/>
                </a:solidFill>
              </a:rPr>
              <a:t>update rule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 bwMode="auto">
          <a:xfrm>
            <a:off x="3802975" y="4906311"/>
            <a:ext cx="2830139" cy="66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23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6734-02C2-46E2-B826-DFB31F06DF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414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CIFAR-100 Image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9011-90C6-4638-9BA7-A04FF8E8718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alt">
            <a:extLst>
              <a:ext uri="{FF2B5EF4-FFF2-40B4-BE49-F238E27FC236}">
                <a16:creationId xmlns:a16="http://schemas.microsoft.com/office/drawing/2014/main" id="{C18DC157-B315-4941-B3F8-D920D1CF3D4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3962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445D6-7430-4DEA-B255-634C1E4534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47800" y="4389539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500 training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testing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classes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 </a:t>
            </a:r>
            <a:r>
              <a:rPr lang="en-US" sz="16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 classes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with 5 Subclasses</a:t>
            </a:r>
            <a:endParaRPr lang="en-US" sz="1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56" name="Picture 8" descr="CIFAR-100 Dataset | Papers With Code">
            <a:extLst>
              <a:ext uri="{FF2B5EF4-FFF2-40B4-BE49-F238E27FC236}">
                <a16:creationId xmlns:a16="http://schemas.microsoft.com/office/drawing/2014/main" id="{0D2B0592-F5B7-44DF-A5B1-FB085A781C1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74834"/>
            <a:ext cx="4419601" cy="3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221-F940-4CD0-92E5-3B0858E0FC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</a:t>
            </a:r>
            <a:r>
              <a:rPr lang="en-US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WideResNet</a:t>
            </a:r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with Batch 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FD86-1D70-4DD4-9B9C-8CF950CCE8A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3255-F60A-459A-B719-92B466414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685800"/>
            <a:ext cx="3548624" cy="2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D84-83A1-48AF-BCEA-DE26E0878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496" y="615296"/>
            <a:ext cx="3631714" cy="2786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5C5A95-83DF-47A4-9AEE-66EB17E257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9400" y="3525404"/>
            <a:ext cx="3631714" cy="2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4F3E-1EA6-EE92-7467-16BFE9C0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BB6-6DF7-9CA7-2846-17718296C7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"/>
                <a:cs typeface="Times"/>
              </a:rPr>
              <a:t>Content of Seminar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BCB-31BF-5DA0-3CE3-B61952FC7B9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/>
                <a:cs typeface="Times"/>
              </a:rPr>
              <a:t>Presentation of 2024 Ph.D. Thesis </a:t>
            </a:r>
          </a:p>
          <a:p>
            <a:endParaRPr lang="en-US" sz="1600" dirty="0">
              <a:latin typeface="Times"/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Application to Stem Cell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121E-9D72-C71A-B87C-A43E158460A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32B0-BFC8-4D13-AAF1-B42CEEAA5D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430C4-3539-4E6E-8667-929F368C8B1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(VGG16-Net with Batch 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A58-3DDF-4C9B-A90B-EB123581DC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609600"/>
            <a:ext cx="3546669" cy="289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E71C7-27C7-49EA-B04C-FABD165756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19600" y="616937"/>
            <a:ext cx="3690335" cy="28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B7239-B453-4A5D-AEF3-2FB42BC79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25844" y="3413973"/>
            <a:ext cx="37194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100-ABC0-4E53-9FF3-B2D42B3588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4191" y="119326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Suturing Video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128B-E426-47BD-8E0C-BBB23385196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46CAE-AFAA-46F3-8826-301BEF16A0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8353" y="4191000"/>
            <a:ext cx="44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Gestures: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y1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y2, y3, y4,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y5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y6,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y8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y9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y10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,y11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Less frequently occurring gestures: y1, y5,  y8, y9, y10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We split the dataset into 90% training and 10% testing data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82A20D2-08FB-4A30-AB27-59B210E27CB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82399240"/>
              </p:ext>
            </p:extLst>
          </p:nvPr>
        </p:nvGraphicFramePr>
        <p:xfrm>
          <a:off x="4904067" y="434577"/>
          <a:ext cx="3914162" cy="46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61">
                  <a:extLst>
                    <a:ext uri="{9D8B030D-6E8A-4147-A177-3AD203B41FA5}">
                      <a16:colId xmlns:a16="http://schemas.microsoft.com/office/drawing/2014/main" val="979654676"/>
                    </a:ext>
                  </a:extLst>
                </a:gridCol>
                <a:gridCol w="2909201">
                  <a:extLst>
                    <a:ext uri="{9D8B030D-6E8A-4147-A177-3AD203B41FA5}">
                      <a16:colId xmlns:a16="http://schemas.microsoft.com/office/drawing/2014/main" val="100939611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Gestures</a:t>
                      </a:r>
                      <a:r>
                        <a:rPr lang="en-US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462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Reaching for needle with right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34335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y2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Positioning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02790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y3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Pushing needle through tissue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2189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y4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Transferring needle from left to right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y5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Moving to center with needle in grip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08817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y6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Pulling suture with left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80132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Orienting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5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y9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Using right hand to help tighten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02418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y10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Loosening more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794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Dropping suture and moving to end points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56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A97C51-4F00-425F-872F-6CAF6DA374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310" y="5992536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pic>
        <p:nvPicPr>
          <p:cNvPr id="2050" name="Picture 2" descr="How an AI learned to stitch up patients by studying surgical videos">
            <a:extLst>
              <a:ext uri="{FF2B5EF4-FFF2-40B4-BE49-F238E27FC236}">
                <a16:creationId xmlns:a16="http://schemas.microsoft.com/office/drawing/2014/main" id="{913914BF-1618-4731-B244-DCD421F5594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" y="591424"/>
            <a:ext cx="4280515" cy="28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3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8EF-1552-4FF5-96C5-75896514395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8408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Remote Surgical </a:t>
            </a:r>
            <a:r>
              <a:rPr lang="en-US" sz="20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Gesture Recognition (2D CNN LSTM)</a:t>
            </a:r>
            <a:endParaRPr lang="en-US" sz="20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C2C20-B3E4-4177-9818-A09339C60B1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E202E-E3EB-4DF7-BA1F-A30652E163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762000"/>
            <a:ext cx="3224391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A2CAD-B798-4876-98FA-8EDA1F96C3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24399" y="838200"/>
            <a:ext cx="3408135" cy="257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4FC18-240F-4426-89A9-E66BE9DED9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4600" y="3483942"/>
            <a:ext cx="3605212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EDE-6601-493F-B639-3A66894101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Second contribution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33C75-94BB-462D-AE85-8D82E904EA8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EB5179-07B7-4F20-95E0-DADEF5DB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833103"/>
            <a:ext cx="91854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For shallow neural networks, our proposed ASGD enhances generalization performance by excluding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maximum second-order momentum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deeper neural networks, incorporating the maximum second-order momentum matrix helps counteract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rapidly diminishing gradients, benefiting the optimizer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 addressing the small 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learning rate dilemma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0DD2-D240-46F6-B0FD-8DC5A94B5A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5EC2-DC51-4D37-8743-FE38C53817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004" y="571500"/>
            <a:ext cx="7924800" cy="4114800"/>
          </a:xfrm>
        </p:spPr>
        <p:txBody>
          <a:bodyPr>
            <a:normAutofit/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approach performs best by using a convex low-rank matrix factorization as the starting point for the nonconvex method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addressing the small learning rate dilemma problem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compression makes factorized updates to weight or covariance matrices more efficient, while ASGD is effective but costly for unfactorized updates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Combining ASGD with model compression enables factorized updates, boosting efficiency and performance for machine learning models in tactile internet applications</a:t>
            </a:r>
          </a:p>
          <a:p>
            <a:pPr marL="0" indent="0" algn="l">
              <a:buNone/>
            </a:pPr>
            <a:endParaRPr lang="en-US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DF32-20AD-4E33-BA02-F0C2FA8A5DA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B7E-6895-494F-AB90-DD5131C924A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B722-DB2A-4B91-ABE8-88AA4ED1D3C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EF6572-B3DF-4B5C-9D16-97DC53C697E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8994" y="943690"/>
            <a:ext cx="8642758" cy="285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predefined number of iterations alternates between convex relaxed low-rank matrix factorization and nonconvex low-rank matrix factorization to scale machine learning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algorithm cannot automatically adjust the maximum second-order momentum  matrix between deep and shallow learning models, affecting remote robotic surgery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proposed ASGD does not address the class imbalance in the JIGSAW robotic surgery dataset</a:t>
            </a:r>
          </a:p>
          <a:p>
            <a:pPr eaLnBrk="0" hangingPunct="0">
              <a:spcBef>
                <a:spcPct val="0"/>
              </a:spcBef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he limited availability of publicly accessible robotic surgery data for training the model has impeded our ability to pinpoint limitations in the algorithm for future enhancement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130-3D70-499C-B127-B25CCEB31DC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EC21-30BF-46B1-AD2D-7029E3C0361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4CF2B0-97DC-428F-8EED-9977B0AC84F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4800" y="838200"/>
            <a:ext cx="906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Combine sparse GPs with nonconvex regularization and efficient convex preserving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to improve predictive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Expand the base learning selection strategy to other models, such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Adabrief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to assess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in strongly convex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Evaluate the proposed ASGD across various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830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28DF-A56E-C745-8FC7-9E584AC7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F06-55D0-CC9E-12EE-4A9EF01D83D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60505-75D0-5C82-F0DC-A29295B53B3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E469-35F2-2680-94B8-EB417FA29F2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37</a:t>
            </a:fld>
            <a:endParaRPr lang="en-US" sz="14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306464A-C1BF-D3B1-EBE4-CE2F9C514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7200" y="3520182"/>
            <a:ext cx="3810000" cy="30203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2E5F1-AC90-494D-9EE0-2F6A4732D00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133600" y="4767494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782336"/>
                </a:solidFill>
                <a:latin typeface="Arial Bol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400" kern="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1400" kern="0" dirty="0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84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FB66-8C71-D469-527D-5F3B043FF56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458200" cy="533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>
                <a:solidFill>
                  <a:srgbClr val="FF0000"/>
                </a:solidFill>
                <a:latin typeface="time"/>
              </a:rPr>
              <a:t>Stem Cell Differentiation and Machine Learning: </a:t>
            </a:r>
            <a:r>
              <a:rPr lang="en-US" sz="2000" dirty="0">
                <a:solidFill>
                  <a:srgbClr val="FF0000"/>
                </a:solidFill>
                <a:latin typeface="time"/>
              </a:rPr>
              <a:t>Tunable Stem Cell Differentiation</a:t>
            </a:r>
            <a:endParaRPr lang="en-CA" sz="2000" dirty="0">
              <a:solidFill>
                <a:srgbClr val="FF0000"/>
              </a:solidFill>
              <a:latin typeface="ti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61D5-F25F-63F2-9BE8-B07458D5F21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5609" y="1371600"/>
            <a:ext cx="5787390" cy="457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Stem cells are </a:t>
            </a:r>
            <a:r>
              <a:rPr lang="en-CA" sz="1600" b="1" dirty="0">
                <a:latin typeface="time"/>
              </a:rPr>
              <a:t>pluripotent cells</a:t>
            </a:r>
            <a:r>
              <a:rPr lang="en-CA" sz="1600" dirty="0">
                <a:latin typeface="time"/>
              </a:rPr>
              <a:t>, meaning they have the ability to differentiate into any cell type. They play a critical role in applications such as </a:t>
            </a:r>
            <a:r>
              <a:rPr lang="en-CA" sz="1600" b="1" dirty="0">
                <a:latin typeface="time"/>
              </a:rPr>
              <a:t>tissue regeneration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fate determination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reprogramming </a:t>
            </a:r>
            <a:r>
              <a:rPr lang="en-CA" sz="1600" dirty="0">
                <a:latin typeface="time"/>
              </a:rPr>
              <a:t>and </a:t>
            </a:r>
            <a:r>
              <a:rPr lang="en-CA" sz="1600" b="1" dirty="0">
                <a:latin typeface="time"/>
              </a:rPr>
              <a:t>immunotherapies</a:t>
            </a:r>
          </a:p>
          <a:p>
            <a:pPr marL="0" indent="0">
              <a:lnSpc>
                <a:spcPct val="90000"/>
              </a:lnSpc>
              <a:buNone/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In the context of </a:t>
            </a:r>
            <a:r>
              <a:rPr lang="en-CA" sz="1600" b="1" dirty="0">
                <a:latin typeface="time"/>
              </a:rPr>
              <a:t>machine learning</a:t>
            </a:r>
            <a:r>
              <a:rPr lang="en-CA" sz="1600" dirty="0">
                <a:latin typeface="time"/>
              </a:rPr>
              <a:t>, stem cell differentiation can be guided using </a:t>
            </a:r>
            <a:r>
              <a:rPr lang="en-CA" sz="1600" b="1" dirty="0">
                <a:latin typeface="time"/>
              </a:rPr>
              <a:t>tunable parameters</a:t>
            </a:r>
            <a:r>
              <a:rPr lang="en-CA" sz="1600" dirty="0">
                <a:latin typeface="time"/>
              </a:rPr>
              <a:t> such as: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Loss functions</a:t>
            </a: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Constraints</a:t>
            </a:r>
            <a:r>
              <a:rPr lang="en-CA" sz="1600" dirty="0">
                <a:latin typeface="time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Regularization terms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optimizers</a:t>
            </a:r>
          </a:p>
          <a:p>
            <a:pPr>
              <a:lnSpc>
                <a:spcPct val="90000"/>
              </a:lnSpc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These parameters help </a:t>
            </a:r>
            <a:r>
              <a:rPr lang="en-CA" sz="1600" b="1" dirty="0">
                <a:latin typeface="time"/>
              </a:rPr>
              <a:t>steer the learning model</a:t>
            </a:r>
            <a:r>
              <a:rPr lang="en-CA" sz="1600" dirty="0">
                <a:latin typeface="time"/>
              </a:rPr>
              <a:t> toward predicting or influencing a specific cell fate or lineage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A79A-C46D-1D69-A7A4-2C3AC30081E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FBCD6E-774B-4A50-A725-33D7D636EBD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26" name="Picture 2" descr="3.6 Cellular Differentiation – Anatomy &amp; Physiology">
            <a:extLst>
              <a:ext uri="{FF2B5EF4-FFF2-40B4-BE49-F238E27FC236}">
                <a16:creationId xmlns:a16="http://schemas.microsoft.com/office/drawing/2014/main" id="{0F7DAFE6-9624-D886-6E8C-5BBD4B7B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r="26886"/>
          <a:stretch>
            <a:fillRect/>
          </a:stretch>
        </p:blipFill>
        <p:spPr bwMode="auto">
          <a:xfrm>
            <a:off x="304800" y="1371600"/>
            <a:ext cx="248030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A4EFE-4592-3075-7293-679C5FD2406F}"/>
              </a:ext>
            </a:extLst>
          </p:cNvPr>
          <p:cNvSpPr txBox="1"/>
          <p:nvPr/>
        </p:nvSpPr>
        <p:spPr>
          <a:xfrm>
            <a:off x="3126105" y="5163892"/>
            <a:ext cx="5787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50" dirty="0">
                <a:latin typeface="time"/>
              </a:rPr>
              <a:t>Edgar JM, Michaels YS, Zandstra PW. Multi-objective optimization reveals time- and dose-dependent inflammatory cytokine-mediated regulation of human stem cell derived T-cell development.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Jones, Ross D., et al. "Tunable differentiation of human CD4+ and CD8+ T cells from pluripotent stem cells." </a:t>
            </a:r>
            <a:r>
              <a:rPr lang="en-CA" sz="1050" i="1" dirty="0" err="1">
                <a:latin typeface="time"/>
              </a:rPr>
              <a:t>bioRxiv</a:t>
            </a:r>
            <a:r>
              <a:rPr lang="en-CA" sz="1050" dirty="0">
                <a:latin typeface="time"/>
              </a:rPr>
              <a:t> (2024): 2024-10.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Jeffreys, Nicholas. "Amplifying </a:t>
            </a:r>
            <a:r>
              <a:rPr lang="en-CA" sz="1050" dirty="0" err="1">
                <a:latin typeface="time"/>
              </a:rPr>
              <a:t>mechanotransduction</a:t>
            </a:r>
            <a:r>
              <a:rPr lang="en-CA" sz="1050" dirty="0">
                <a:latin typeface="time"/>
              </a:rPr>
              <a:t> in human T-cell development to enhance immunotherapies." (2024).</a:t>
            </a:r>
          </a:p>
        </p:txBody>
      </p:sp>
    </p:spTree>
    <p:extLst>
      <p:ext uri="{BB962C8B-B14F-4D97-AF65-F5344CB8AC3E}">
        <p14:creationId xmlns:p14="http://schemas.microsoft.com/office/powerpoint/2010/main" val="3922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861-A709-4D8F-C736-AFA70FE9C1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>
                <a:solidFill>
                  <a:srgbClr val="FF0000"/>
                </a:solidFill>
                <a:latin typeface="time"/>
              </a:rPr>
              <a:t>Tuning Mechanisms in Machine Learning for Stem Cell Differentiation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5ED-DC9B-44D3-6778-3710B2B0455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5131" y="1314149"/>
            <a:ext cx="8458200" cy="4572000"/>
          </a:xfrm>
        </p:spPr>
        <p:txBody>
          <a:bodyPr/>
          <a:lstStyle/>
          <a:p>
            <a:r>
              <a:rPr lang="en-CA" sz="1600" b="1" dirty="0">
                <a:latin typeface="time"/>
              </a:rPr>
              <a:t>Optimization Landscape</a:t>
            </a:r>
            <a:r>
              <a:rPr lang="en-CA" sz="1600" dirty="0">
                <a:latin typeface="time"/>
              </a:rPr>
              <a:t>: Mechanical and biochemical signals form an optimization landscape, where </a:t>
            </a:r>
            <a:r>
              <a:rPr lang="en-CA" sz="1600" b="1" dirty="0">
                <a:latin typeface="time"/>
              </a:rPr>
              <a:t>these forces influence stem cell fate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b="1" dirty="0">
                <a:latin typeface="time"/>
              </a:rPr>
              <a:t>Hyperparameter Tuning</a:t>
            </a:r>
            <a:r>
              <a:rPr lang="en-CA" sz="1600" dirty="0">
                <a:latin typeface="time"/>
              </a:rPr>
              <a:t>: Fine-tuning the model’s hyperparameters (e.g., learning rate, batch size, regularization strength) helps guide stem cells toward </a:t>
            </a:r>
            <a:r>
              <a:rPr lang="en-CA" sz="1600" b="1" dirty="0">
                <a:latin typeface="time"/>
              </a:rPr>
              <a:t>specialized or targeted cell lineages</a:t>
            </a:r>
            <a:endParaRPr lang="en-CA" sz="1600" dirty="0">
              <a:latin typeface="time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B4159-8C55-A95F-8110-2C7005E70FD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40BDF08D-5B0E-B225-BD4E-65BD1FCD4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0" y="3309036"/>
            <a:ext cx="3962400" cy="2939363"/>
          </a:xfrm>
          <a:prstGeom prst="rect">
            <a:avLst/>
          </a:prstGeom>
        </p:spPr>
      </p:pic>
      <p:pic>
        <p:nvPicPr>
          <p:cNvPr id="1032" name="Picture 8" descr="Chromatin State Regulates Cellular Transitions - Projects - Murphy Lab -  University of Rochester Medical Center">
            <a:extLst>
              <a:ext uri="{FF2B5EF4-FFF2-40B4-BE49-F238E27FC236}">
                <a16:creationId xmlns:a16="http://schemas.microsoft.com/office/drawing/2014/main" id="{377C8852-925C-5D56-2020-2F48C3A8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9" y="3309036"/>
            <a:ext cx="41482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Refining Optimization Methods for Training Machine Learning Models: A Case Study in  Robotic Surgical Procedures</a:t>
            </a: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2024 Ph.D. 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                                     Link to thesis: </a:t>
            </a:r>
            <a:endParaRPr lang="en-CA">
              <a:cs typeface="Arial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4</a:t>
            </a:fld>
            <a:endParaRPr lang="en-US" sz="1400" dirty="0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631AE9C-0B16-BCBD-06F7-1C5B680013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8538" y="2939328"/>
            <a:ext cx="3832784" cy="27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D0FE-4A91-CDDB-85A5-8913E39F81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989" y="310000"/>
            <a:ext cx="8458200" cy="533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" panose="02020603050405020304"/>
              </a:rPr>
              <a:t>IQCELL: Gene Regulatory Network and Logical Rule Inference for </a:t>
            </a:r>
            <a:r>
              <a:rPr lang="en-CA" sz="2000" dirty="0">
                <a:solidFill>
                  <a:srgbClr val="FF0000"/>
                </a:solidFill>
                <a:latin typeface="Times New Roman"/>
                <a:cs typeface="Arial"/>
              </a:rPr>
              <a:t>Predicting Effect of Gene Perturbation</a:t>
            </a:r>
            <a:endParaRPr lang="en-CA" sz="2000" dirty="0">
              <a:solidFill>
                <a:srgbClr val="FF0000"/>
              </a:solidFill>
              <a:latin typeface="Times New Roman"/>
              <a:cs typeface="Times" panose="020206030504050203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97-2E7A-C360-121B-2238E23FD0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225685"/>
            <a:ext cx="8458200" cy="4572000"/>
          </a:xfrm>
        </p:spPr>
        <p:txBody>
          <a:bodyPr/>
          <a:lstStyle/>
          <a:p>
            <a:r>
              <a:rPr lang="en-CA" sz="1600" dirty="0">
                <a:latin typeface="time"/>
                <a:cs typeface="Arial"/>
              </a:rPr>
              <a:t>IQCELL: predicting effect of gene perturbation on developmental trajectories</a:t>
            </a: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paper formulates gene regulatory network (GRN) as </a:t>
            </a:r>
            <a:r>
              <a:rPr lang="en-CA" sz="1600" dirty="0" err="1">
                <a:latin typeface="time"/>
                <a:cs typeface="Arial"/>
              </a:rPr>
              <a:t>boolean</a:t>
            </a:r>
            <a:r>
              <a:rPr lang="en-CA" sz="1600" dirty="0">
                <a:latin typeface="time"/>
                <a:cs typeface="Arial"/>
              </a:rPr>
              <a:t> logic or differential equation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 They are executable logical networks that simulate perturbed and normal cell gene expression trajectories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Prediction or inference of gene was done via logical rule inference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571F-854F-DBA8-05AF-9E296BD0B47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F4C-ADD3-312A-86D2-4AFC40E25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400" y="4495800"/>
            <a:ext cx="8447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1F2328"/>
                </a:solidFill>
                <a:latin typeface="-apple-system"/>
              </a:rPr>
              <a:t>Heydari, Tiam, et al. "IQCELL: A platform for predicting the effect of gene perturbations on developmental trajectories using single-cell RNA-seq data."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PLoS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Computational Biology 18.2 (2022): e1009907.</a:t>
            </a:r>
            <a:endParaRPr lang="en-US" sz="1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6464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79E8-A470-F422-EF4B-C84BF250974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Recasting  IQCELL as GNN + Reinforcement Learning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3C35-E970-DAD1-E442-25349F4965C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82494"/>
            <a:ext cx="8458200" cy="4572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We reframe GRN as graph neural network with </a:t>
            </a:r>
            <a:r>
              <a:rPr lang="en-CA" sz="1600" dirty="0" err="1">
                <a:latin typeface="time"/>
                <a:cs typeface="Arial"/>
              </a:rPr>
              <a:t>markov</a:t>
            </a:r>
            <a:r>
              <a:rPr lang="en-CA" sz="1600" dirty="0">
                <a:latin typeface="time"/>
                <a:cs typeface="Arial"/>
              </a:rPr>
              <a:t> decision process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</a:rPr>
              <a:t>Node denote the gene state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Action: perturbation or knockout of gene (crisper perturbation or RNAi)</a:t>
            </a:r>
          </a:p>
          <a:p>
            <a:r>
              <a:rPr lang="en-CA" sz="1600" dirty="0">
                <a:latin typeface="time"/>
                <a:cs typeface="Arial"/>
              </a:rPr>
              <a:t>Reward desired cell fate determination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transition of one gene state to another was described as gene expression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9324-D676-EC5C-76F1-061D8DE595B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Gene Expression: Stages, Regulations, Methods">
            <a:extLst>
              <a:ext uri="{FF2B5EF4-FFF2-40B4-BE49-F238E27FC236}">
                <a16:creationId xmlns:a16="http://schemas.microsoft.com/office/drawing/2014/main" id="{67AB0ACA-1DD2-C9C7-2C4E-FBB38E1A84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05" y="3654342"/>
            <a:ext cx="3968884" cy="237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CCBA-245F-8976-0ED8-CDD7ABCE1C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1956" y="42591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Dataset: </a:t>
            </a:r>
            <a:endParaRPr lang="en-US" sz="1600" dirty="0"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Mouse T-cell development</a:t>
            </a:r>
            <a:endParaRPr lang="en-US" sz="16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6209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F6E6-D222-5FF1-B286-70859F4B7D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Dynamic Simulation with Reinforcement Learning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CB8E-066A-5943-A715-B70083448BE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979" y="1138136"/>
            <a:ext cx="8458200" cy="4572000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1600" dirty="0">
                <a:latin typeface="Times New Roman"/>
                <a:cs typeface="Arial"/>
              </a:rPr>
              <a:t>Deep Reinforcement will be used to predict the outcome of the gene perturbation</a:t>
            </a:r>
            <a:endParaRPr lang="en-US" dirty="0"/>
          </a:p>
          <a:p>
            <a:endParaRPr lang="en-CA" sz="1600" dirty="0">
              <a:latin typeface="Times New Roman"/>
            </a:endParaRPr>
          </a:p>
          <a:p>
            <a:r>
              <a:rPr lang="en-CA" sz="1600" dirty="0">
                <a:latin typeface="Times New Roman"/>
                <a:cs typeface="Arial"/>
              </a:rPr>
              <a:t>DRL uses policy inference instead of logical rule inference for gene expression prediction.</a:t>
            </a:r>
          </a:p>
          <a:p>
            <a:endParaRPr lang="en-CA" sz="1600" dirty="0">
              <a:latin typeface="Times New Roman"/>
            </a:endParaRPr>
          </a:p>
          <a:p>
            <a:pPr marL="0" indent="0">
              <a:buNone/>
            </a:pPr>
            <a:r>
              <a:rPr lang="en-CA" sz="1600" dirty="0">
                <a:latin typeface="Times New Roman"/>
                <a:cs typeface="Arial"/>
              </a:rPr>
              <a:t>There two types of DRL policy inference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On-policy Methods</a:t>
            </a:r>
          </a:p>
          <a:p>
            <a:r>
              <a:rPr lang="en-CA" sz="1400" dirty="0">
                <a:latin typeface="time"/>
              </a:rPr>
              <a:t>PPO (Proximal Policy Optimization)</a:t>
            </a:r>
          </a:p>
          <a:p>
            <a:r>
              <a:rPr lang="en-CA" sz="1400" dirty="0">
                <a:latin typeface="time"/>
              </a:rPr>
              <a:t>TRPO (Trust Region Policy Optimization)</a:t>
            </a:r>
          </a:p>
          <a:p>
            <a:r>
              <a:rPr lang="en-CA" sz="1400" dirty="0">
                <a:latin typeface="time"/>
              </a:rPr>
              <a:t>A2C (Advantage Actor-Critic)</a:t>
            </a:r>
          </a:p>
          <a:p>
            <a:r>
              <a:rPr lang="en-CA" sz="1400" dirty="0">
                <a:latin typeface="time"/>
              </a:rPr>
              <a:t>REINFORCE</a:t>
            </a: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Off-policy Methods</a:t>
            </a:r>
          </a:p>
          <a:p>
            <a:r>
              <a:rPr lang="en-CA" sz="1400" dirty="0">
                <a:latin typeface="time"/>
              </a:rPr>
              <a:t>TD (Temporal Difference Learning)</a:t>
            </a:r>
          </a:p>
          <a:p>
            <a:r>
              <a:rPr lang="en-CA" sz="1400" dirty="0">
                <a:latin typeface="time"/>
              </a:rPr>
              <a:t>SAC (Soft Actor-Critic)</a:t>
            </a:r>
          </a:p>
          <a:p>
            <a:r>
              <a:rPr lang="en-CA" sz="1400" dirty="0">
                <a:latin typeface="time"/>
              </a:rPr>
              <a:t>DQN (Deep Q-Networks)</a:t>
            </a:r>
          </a:p>
          <a:p>
            <a:endParaRPr lang="en-CA" sz="1600" dirty="0">
              <a:latin typeface="Arial"/>
            </a:endParaRPr>
          </a:p>
          <a:p>
            <a:endParaRPr lang="en-CA" sz="1600" dirty="0"/>
          </a:p>
          <a:p>
            <a:endParaRPr lang="en-CA" sz="1600" dirty="0">
              <a:latin typeface="Arial"/>
            </a:endParaRPr>
          </a:p>
          <a:p>
            <a:endParaRPr lang="en-CA" sz="16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1F35-35FF-8F13-A47E-C6B0EB225A7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3D5A-7DF9-8201-6042-26E6053DDD5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133" y="389467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PPO Modification for Stem Cell differentiation</a:t>
            </a:r>
            <a:endParaRPr lang="en-US" sz="2400" dirty="0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7DAE-64B0-8059-B512-CEBD0B6B99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7795" y="1011677"/>
            <a:ext cx="8458200" cy="5184842"/>
          </a:xfrm>
        </p:spPr>
        <p:txBody>
          <a:bodyPr>
            <a:normAutofit/>
          </a:bodyPr>
          <a:lstStyle/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Problem:</a:t>
            </a:r>
            <a:r>
              <a:rPr lang="en-CA" sz="1600" dirty="0">
                <a:latin typeface="Times New Roman"/>
                <a:cs typeface="Arial"/>
              </a:rPr>
              <a:t> Gene expression prediction under </a:t>
            </a:r>
            <a:r>
              <a:rPr lang="en-CA" sz="1600" b="1" dirty="0">
                <a:latin typeface="Times New Roman"/>
                <a:cs typeface="Arial"/>
              </a:rPr>
              <a:t>knockouts/perturbations</a:t>
            </a:r>
            <a:r>
              <a:rPr lang="en-CA" sz="1600" dirty="0">
                <a:latin typeface="Times New Roman"/>
                <a:cs typeface="Arial"/>
              </a:rPr>
              <a:t> produces </a:t>
            </a:r>
            <a:r>
              <a:rPr lang="en-CA" sz="1600" b="1" dirty="0">
                <a:latin typeface="Times New Roman"/>
                <a:cs typeface="Arial"/>
              </a:rPr>
              <a:t>sparse datasets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Challenge:</a:t>
            </a:r>
            <a:r>
              <a:rPr lang="en-CA" sz="1600" dirty="0">
                <a:latin typeface="Times New Roman"/>
                <a:cs typeface="Arial"/>
              </a:rPr>
              <a:t> Standard PPO struggles because coordinate values can vary widely depending on perturbation thresholds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Goal:</a:t>
            </a:r>
            <a:r>
              <a:rPr lang="en-CA" sz="1600" dirty="0">
                <a:latin typeface="Times New Roman"/>
                <a:cs typeface="Arial"/>
              </a:rPr>
              <a:t> Develop a more robust optimization strategy for reinforcement learning in </a:t>
            </a:r>
            <a:r>
              <a:rPr lang="en-CA" sz="1600" b="1" dirty="0">
                <a:latin typeface="Times New Roman"/>
                <a:cs typeface="Arial"/>
              </a:rPr>
              <a:t>GRN-based simulations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Start from </a:t>
            </a:r>
            <a:r>
              <a:rPr lang="en-CA" sz="1600" b="1" dirty="0">
                <a:latin typeface="Times New Roman"/>
                <a:cs typeface="Arial"/>
              </a:rPr>
              <a:t>Proximal Policy Optimization (PPO)</a:t>
            </a:r>
            <a:r>
              <a:rPr lang="en-CA" sz="1600" dirty="0">
                <a:latin typeface="Times New Roman"/>
                <a:cs typeface="Arial"/>
              </a:rPr>
              <a:t>, a gradient-based RL optimizer.</a:t>
            </a: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Modify PPO using insights from </a:t>
            </a:r>
            <a:r>
              <a:rPr lang="en-CA" sz="1600" b="1" dirty="0">
                <a:latin typeface="Times New Roman"/>
                <a:cs typeface="Arial"/>
              </a:rPr>
              <a:t>slides 25</a:t>
            </a:r>
            <a:r>
              <a:rPr lang="en-CA" sz="1600" dirty="0">
                <a:latin typeface="Times New Roman"/>
                <a:cs typeface="Arial"/>
              </a:rPr>
              <a:t> followed by insights from slides </a:t>
            </a:r>
            <a:r>
              <a:rPr lang="en-CA" sz="1600" b="1" dirty="0">
                <a:latin typeface="Times New Roman"/>
                <a:cs typeface="Arial"/>
              </a:rPr>
              <a:t>14</a:t>
            </a:r>
            <a:endParaRPr lang="en-CA" sz="1600" b="1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45755-784C-7CC2-E8E0-03705254F6C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D926-FBDB-79E0-3F8E-221A1F06F2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Standard PPO 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ECBF-61A2-B222-59BC-16D5D212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72429" y="1078892"/>
            <a:ext cx="430847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1B32-0A65-27D6-224D-BDE910AB3EB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2DFC75C3-0258-362E-3AF7-B34A792D7F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88030" y="3343274"/>
            <a:ext cx="5798608" cy="1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BBF2-4462-2F94-A06B-39FBD59A14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ASGDAdam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Amsgrad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7E8E6D59-3A33-6AA7-2170-27CD2BBE28D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406053" y="842253"/>
            <a:ext cx="4991100" cy="7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DC24-FAD7-BB21-3920-1255F3982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D6A104-D75A-11F4-06E7-2DB3B391A7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44329" y="1829307"/>
            <a:ext cx="3712926" cy="119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58EAA-5A38-CF1A-5F89-C4FD2527A6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41" y="3160172"/>
            <a:ext cx="2476500" cy="112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C1D87-1599-FD87-181B-17B5BC56FA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37352" y="4501509"/>
            <a:ext cx="2876374" cy="16065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Advantage:</a:t>
            </a:r>
            <a:r>
              <a:rPr lang="en-CA" sz="1200" dirty="0">
                <a:latin typeface="time"/>
                <a:cs typeface="Arial"/>
              </a:rPr>
              <a:t> PPOASGDADAM can handle </a:t>
            </a:r>
            <a:r>
              <a:rPr lang="en-CA" sz="1200" b="1" dirty="0">
                <a:latin typeface="time"/>
                <a:cs typeface="Arial"/>
              </a:rPr>
              <a:t>large/small coordinate variations</a:t>
            </a:r>
            <a:r>
              <a:rPr lang="en-CA" sz="1200" dirty="0">
                <a:latin typeface="time"/>
                <a:cs typeface="Arial"/>
              </a:rPr>
              <a:t> better than standard PPO.</a:t>
            </a:r>
          </a:p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Impact:</a:t>
            </a:r>
            <a:r>
              <a:rPr lang="en-CA" sz="1200" dirty="0">
                <a:latin typeface="time"/>
                <a:cs typeface="Arial"/>
              </a:rPr>
              <a:t> Reduces the mean square error for </a:t>
            </a:r>
            <a:r>
              <a:rPr lang="en-CA" sz="1200" b="1" dirty="0">
                <a:latin typeface="time"/>
                <a:cs typeface="Arial"/>
              </a:rPr>
              <a:t>gene perturbation outcomes</a:t>
            </a:r>
            <a:r>
              <a:rPr lang="en-CA" sz="1200" dirty="0">
                <a:latin typeface="time"/>
                <a:cs typeface="Arial"/>
              </a:rPr>
              <a:t> in sparse single-cell datasets.</a:t>
            </a:r>
          </a:p>
          <a:p>
            <a:pPr algn="l"/>
            <a:endParaRPr lang="en-US" sz="1200" dirty="0">
              <a:latin typeface="time"/>
              <a:cs typeface="Times"/>
            </a:endParaRPr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D2FDA78-06C9-FB75-836A-AF74A73F43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3248" y="4634216"/>
            <a:ext cx="5572125" cy="173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FAE51-F4F2-3518-9DC3-ADF9CCA4D3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33781" y="1530771"/>
            <a:ext cx="312925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CA" sz="1200" dirty="0">
                <a:latin typeface="time"/>
                <a:cs typeface="Arial"/>
              </a:rPr>
              <a:t>A modification of the version in my Ph.D. thesis </a:t>
            </a:r>
            <a:r>
              <a:rPr lang="en-CA" sz="1200" b="1" dirty="0">
                <a:latin typeface="Times New Roman"/>
                <a:cs typeface="Arial"/>
              </a:rPr>
              <a:t>slides 25</a:t>
            </a:r>
            <a:r>
              <a:rPr lang="en-CA" sz="1200" dirty="0">
                <a:latin typeface="Times New Roman"/>
                <a:cs typeface="Arial"/>
              </a:rPr>
              <a:t> </a:t>
            </a:r>
            <a:r>
              <a:rPr lang="en-CA" sz="1200" dirty="0">
                <a:latin typeface="time"/>
                <a:cs typeface="Arial"/>
              </a:rPr>
              <a:t> to improve  differentiation of stem cell</a:t>
            </a:r>
          </a:p>
          <a:p>
            <a:endParaRPr lang="en-US" sz="14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8006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C0E-C52C-F5BA-1010-AD6F71AC41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using Low Rank Matrix Factorization for Gene Perturbation Effect Prediction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6BBF-0CF5-F724-1AC3-3B059ED4229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147864"/>
            <a:ext cx="8458200" cy="4572000"/>
          </a:xfrm>
        </p:spPr>
        <p:txBody>
          <a:bodyPr>
            <a:normAutofit/>
          </a:bodyPr>
          <a:lstStyle/>
          <a:p>
            <a:pPr>
              <a:buChar char="ü"/>
            </a:pPr>
            <a:r>
              <a:rPr lang="en-CA" sz="1600" dirty="0">
                <a:latin typeface="time"/>
              </a:rPr>
              <a:t>Direct Reinforcement Learning (RL) on large Graph Neural Network (GNN)-based Gene Regulatory Networks (GRNs) is computationally prohibitive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r>
              <a:rPr lang="en-US" sz="1600" dirty="0">
                <a:latin typeface="time"/>
                <a:cs typeface="Arial"/>
              </a:rPr>
              <a:t>Scaling DRL requires </a:t>
            </a:r>
            <a:r>
              <a:rPr lang="en-US" sz="1600" b="1" dirty="0">
                <a:latin typeface="time"/>
                <a:cs typeface="Arial"/>
              </a:rPr>
              <a:t>parameter-efficient strategies</a:t>
            </a: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 err="1">
                <a:latin typeface="time"/>
                <a:cs typeface="Arial"/>
              </a:rPr>
              <a:t>LoRA</a:t>
            </a:r>
            <a:r>
              <a:rPr lang="en-US" sz="1600" b="1" dirty="0">
                <a:latin typeface="time"/>
                <a:cs typeface="Arial"/>
              </a:rPr>
              <a:t> (Low-Rank matrix factorization):</a:t>
            </a:r>
            <a:r>
              <a:rPr lang="en-US" sz="1600" dirty="0">
                <a:latin typeface="time"/>
                <a:cs typeface="Arial"/>
              </a:rPr>
              <a:t> Efficiently scale weights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>
                <a:latin typeface="time"/>
                <a:cs typeface="Arial"/>
              </a:rPr>
              <a:t>Multistage training (convex → nonconvex):</a:t>
            </a:r>
            <a:r>
              <a:rPr lang="en-US" sz="1600" dirty="0">
                <a:latin typeface="time"/>
                <a:cs typeface="Arial"/>
              </a:rPr>
              <a:t> Stabilizes learning, allowing RL to scale to larger networks without diverging taking insights from slides 11, 12 and 14</a:t>
            </a:r>
          </a:p>
          <a:p>
            <a:pPr>
              <a:buChar char="ü"/>
            </a:pPr>
            <a:endParaRPr lang="en-US" sz="1600" dirty="0">
              <a:latin typeface="time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98D7-3B5F-3325-93BA-B9C459E668B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0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845C-35B9-B31E-499C-D83D8F3260B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3419" y="1935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Multistage Low Rank Matrix Factorization</a:t>
            </a:r>
            <a:endParaRPr lang="en-US" sz="20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357C-0919-F77F-EAE1-9ACADBCF680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90D9-7982-EA10-26D0-7C5FF99C5F2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E3A491D-1C33-8F7A-2BE7-19CD118DA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534" y="870774"/>
            <a:ext cx="5611035" cy="374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83A8-38F2-33FC-768C-0B68B4D2E8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630" y="4768232"/>
            <a:ext cx="6990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Gene expression landscapes are uneven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 Naive RL may get trapped in local optima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Multistage PPO allows:​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Convex stage : </a:t>
            </a:r>
            <a:r>
              <a:rPr lang="en-US" sz="1600" b="1" dirty="0">
                <a:latin typeface="Times New Roman"/>
                <a:cs typeface="Arial"/>
              </a:rPr>
              <a:t>smooth, stable exploration</a:t>
            </a:r>
            <a:r>
              <a:rPr lang="en-US" sz="1600" dirty="0">
                <a:latin typeface="Times New Roman"/>
                <a:cs typeface="Arial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Nonconvex stage: </a:t>
            </a:r>
            <a:r>
              <a:rPr lang="en-US" sz="1600" b="1" dirty="0">
                <a:latin typeface="Times New Roman"/>
                <a:cs typeface="Arial"/>
              </a:rPr>
              <a:t>fine-tuned exploitation</a:t>
            </a:r>
            <a:r>
              <a:rPr lang="en-US" sz="1600" dirty="0">
                <a:latin typeface="Times New Roman"/>
                <a:cs typeface="Arial"/>
              </a:rPr>
              <a:t>, capturing complex non-linear interactions</a:t>
            </a:r>
          </a:p>
        </p:txBody>
      </p:sp>
      <p:pic>
        <p:nvPicPr>
          <p:cNvPr id="7" name="Picture 6" descr="Inverse.AI">
            <a:extLst>
              <a:ext uri="{FF2B5EF4-FFF2-40B4-BE49-F238E27FC236}">
                <a16:creationId xmlns:a16="http://schemas.microsoft.com/office/drawing/2014/main" id="{600D7703-373C-7721-5F67-C45221F498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5187" y="1498370"/>
            <a:ext cx="3259066" cy="2012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7FB67-8C08-5E07-D4F3-367CAC628EC9}"/>
              </a:ext>
            </a:extLst>
          </p:cNvPr>
          <p:cNvSpPr txBox="1"/>
          <p:nvPr/>
        </p:nvSpPr>
        <p:spPr>
          <a:xfrm>
            <a:off x="6834603" y="250772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Antigen escape</a:t>
            </a:r>
            <a:endParaRPr lang="en-CA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544E-3F62-02ED-F726-0B1C7CC09A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693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Future Work-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Foundational Models for Stem Cell Differentiation</a:t>
            </a:r>
            <a:endParaRPr lang="en-US" sz="2000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D7D2-7C3C-3A01-8AAB-99D7C5FFAC8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685800"/>
            <a:ext cx="8724900" cy="5791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latin typeface="Times New Roman"/>
                <a:cs typeface="Arial"/>
              </a:rPr>
              <a:t>Cell embeddings</a:t>
            </a:r>
            <a:r>
              <a:rPr lang="en-US" sz="1400" dirty="0">
                <a:latin typeface="Times New Roman"/>
                <a:cs typeface="Arial"/>
              </a:rPr>
              <a:t> (e.g., </a:t>
            </a:r>
            <a:r>
              <a:rPr lang="en-US" sz="1400" dirty="0" err="1">
                <a:latin typeface="Times New Roman"/>
                <a:cs typeface="Arial"/>
              </a:rPr>
              <a:t>scBERT</a:t>
            </a:r>
            <a:r>
              <a:rPr lang="en-US" sz="1400" dirty="0">
                <a:latin typeface="Times New Roman"/>
                <a:cs typeface="Arial"/>
              </a:rPr>
              <a:t>, UCE, </a:t>
            </a:r>
            <a:r>
              <a:rPr lang="en-US" sz="1400" dirty="0" err="1">
                <a:latin typeface="Times New Roman"/>
                <a:cs typeface="Arial"/>
              </a:rPr>
              <a:t>Geneformer</a:t>
            </a:r>
            <a:r>
              <a:rPr lang="en-US" sz="1400" dirty="0">
                <a:latin typeface="Times New Roman"/>
                <a:cs typeface="Arial"/>
              </a:rPr>
              <a:t>)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Capture cellular states and structure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Not directly comparable to ground-truth transcriptomic profiles (gene counts, cell fate determination, perturbation effects)</a:t>
            </a: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Arial"/>
              </a:rPr>
              <a:t>Challenge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cs typeface="Arial"/>
              </a:rPr>
              <a:t>Need to </a:t>
            </a:r>
            <a:r>
              <a:rPr lang="en-US" sz="1400" b="1" dirty="0">
                <a:latin typeface="Times New Roman"/>
                <a:cs typeface="Arial"/>
              </a:rPr>
              <a:t>map embeddings  to gene/protein expression values</a:t>
            </a:r>
            <a:endParaRPr lang="en-US" sz="1400" dirty="0">
              <a:latin typeface="Times New Roman"/>
              <a:cs typeface="Arial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Arial"/>
              </a:rPr>
              <a:t>Method</a:t>
            </a: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Linear decoders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Multilayer perceptron (MLP)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With or without Reinforcement Learning (RL)</a:t>
            </a: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Activation functions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Multistage 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GReLU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&amp; 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quasiconvex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activation functions </a:t>
            </a:r>
          </a:p>
          <a:p>
            <a:pPr marL="0" indent="0">
              <a:buNone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to enhance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400" dirty="0" err="1">
                <a:latin typeface="time"/>
              </a:rPr>
              <a:t>GeLU</a:t>
            </a:r>
            <a:r>
              <a:rPr lang="en-CA" sz="1400" dirty="0">
                <a:latin typeface="time"/>
              </a:rPr>
              <a:t> (</a:t>
            </a:r>
            <a:r>
              <a:rPr lang="en-CA" sz="1400" dirty="0" err="1">
                <a:latin typeface="time"/>
              </a:rPr>
              <a:t>GReLU</a:t>
            </a:r>
            <a:r>
              <a:rPr lang="en-CA" sz="1400" dirty="0">
                <a:latin typeface="time"/>
              </a:rPr>
              <a:t> with fixed threshold) followed by </a:t>
            </a: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standard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activation function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Strongly convex optimizer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for improved convergence &amp; stability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Hybrid policy optimization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Combine </a:t>
            </a: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TRPO + PPO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in a multistage setup (novel preconditioning step)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Leverage second-order policy (TRPO) updates as preconditioning step for robustness</a:t>
            </a:r>
            <a:endParaRPr lang="en-US" sz="1400" dirty="0"/>
          </a:p>
          <a:p>
            <a:pPr marL="1028700" lvl="1">
              <a:buFont typeface="Wingdings"/>
              <a:buChar char="§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>
              <a:buFont typeface="Wingdings"/>
              <a:buChar char="ü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  <a:p>
            <a:pPr>
              <a:buChar char="ü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24E8-B8C2-BFE9-F659-9A86875BB41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D2AF3DA1-ECE5-66E6-18AC-5EDA21580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9300" y="1905000"/>
            <a:ext cx="31242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90800" y="2743200"/>
            <a:ext cx="4419600" cy="5334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C425-A621-4521-BECC-110313338D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4AC9-0CAF-488A-9E3F-4646C3BEC04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Motivation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Contribution to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First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Second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A4F3A-6CB0-4DEF-BDFA-B6F9BED8D2F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2"/>
            </p:custDataLst>
          </p:nvPr>
        </p:nvSpPr>
        <p:spPr bwMode="auto">
          <a:xfrm>
            <a:off x="284357" y="1577593"/>
            <a:ext cx="3220841" cy="13942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 surgeon in a particular geographical location manipulate the surgeon console to operate on a remote patient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2" descr="Robot-Assisted Glaucoma Surgery - Glaucoma Today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563"/>
          <a:stretch/>
        </p:blipFill>
        <p:spPr bwMode="auto">
          <a:xfrm>
            <a:off x="284356" y="680900"/>
            <a:ext cx="3220843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spital Patient Vector Art, Icons, and Graphics for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0821" y="832194"/>
            <a:ext cx="2982394" cy="28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>
            <p:custDataLst>
              <p:tags r:id="rId5"/>
            </p:custDataLst>
          </p:nvPr>
        </p:nvSpPr>
        <p:spPr>
          <a:xfrm>
            <a:off x="110935" y="2775598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C1C1C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Benefits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Improves surgeons’ precision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Reduce patient blood loss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Ensures shorter hospital stay</a:t>
            </a: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Facial reconstruction surgery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Knot-tying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Suturing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Needle Passing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Trocar Insertion </a:t>
            </a:r>
          </a:p>
          <a:p>
            <a:endParaRPr lang="en-US" sz="16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>
            <p:custDataLst>
              <p:tags r:id="rId6"/>
            </p:custDataLst>
          </p:nvPr>
        </p:nvCxnSpPr>
        <p:spPr bwMode="auto">
          <a:xfrm>
            <a:off x="3816568" y="1752600"/>
            <a:ext cx="1981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034" name="Picture 10" descr="7 of the most dangerous surgeries | Lif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6" y="3810000"/>
            <a:ext cx="1586618" cy="12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 bwMode="auto">
          <a:xfrm>
            <a:off x="7654158" y="3202242"/>
            <a:ext cx="42042" cy="6077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0" name="TextBox 59"/>
          <p:cNvSpPr txBox="1"/>
          <p:nvPr>
            <p:custDataLst>
              <p:tags r:id="rId9"/>
            </p:custDataLst>
          </p:nvPr>
        </p:nvSpPr>
        <p:spPr>
          <a:xfrm>
            <a:off x="7037832" y="5021320"/>
            <a:ext cx="1756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Open heart surgery</a:t>
            </a:r>
          </a:p>
        </p:txBody>
      </p:sp>
      <p:pic>
        <p:nvPicPr>
          <p:cNvPr id="36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266" y="708341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7411" y="832194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12"/>
            </p:custDataLst>
          </p:nvPr>
        </p:nvSpPr>
        <p:spPr>
          <a:xfrm>
            <a:off x="152400" y="4187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Rectangle 5"/>
          <p:cNvSpPr/>
          <p:nvPr>
            <p:custDataLst>
              <p:tags r:id="rId13"/>
            </p:custDataLst>
          </p:nvPr>
        </p:nvSpPr>
        <p:spPr>
          <a:xfrm>
            <a:off x="1638300" y="5853364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Chowriappa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Wirz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Ashammagari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A.R.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 al.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Prediction from expert </a:t>
            </a:r>
          </a:p>
          <a:p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demonstrations for safe tele-surgery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Int. J.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Autom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10, 487–497 (2013)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0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E6D8-C5FF-4D77-805E-168902636F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27963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66CF-97BA-4A9C-A5F3-628E059A767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813033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>
                <a:latin typeface="Times"/>
                <a:cs typeface="Times"/>
              </a:rPr>
              <a:t>Accurate Prediction </a:t>
            </a:r>
            <a:endParaRPr lang="en-US">
              <a:latin typeface="Times"/>
              <a:cs typeface="Times"/>
            </a:endParaRPr>
          </a:p>
          <a:p>
            <a:r>
              <a:rPr lang="en-US" sz="1600">
                <a:latin typeface="Times"/>
                <a:cs typeface="Times"/>
              </a:rPr>
              <a:t>Ultra-low latency communication</a:t>
            </a:r>
            <a:endParaRPr lang="en-US">
              <a:latin typeface="Times"/>
              <a:cs typeface="Times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Online processing of haptic command and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F7A7-46BF-47C0-9242-27A67FC0E74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41753-8DE9-49DF-A711-5E63D196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2000" y="1828799"/>
            <a:ext cx="6324600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269" y="2930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729998"/>
            <a:ext cx="8153400" cy="5296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52400" y="1049536"/>
            <a:ext cx="83820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>
                <a:latin typeface="Times"/>
                <a:cs typeface="Times"/>
              </a:rPr>
              <a:t>We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Times"/>
                <a:cs typeface="Times"/>
              </a:rPr>
              <a:t>  have proposed enhanced stochastic gradient descent and low-rank matrix factorization 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rPr>
              <a:t>training machine learning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improvements focus on ensuring the convergence of these optimization schemes during machine learning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two optimization schemes collaborate, rather than compete, to enhance machine learning reliability for remote robotic surgery procedures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8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3707"/>
            <a:ext cx="2313836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Model Compression (ii) | by Ivy Gu | Medium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5123707"/>
            <a:ext cx="2150810" cy="1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ltimate Guide To Loss functions In PyTorch With Python Imple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02" y="5107941"/>
            <a:ext cx="2242398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ton's Method - YouTub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56" y="5136459"/>
            <a:ext cx="2239887" cy="17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AC5-48F1-443D-B89B-C9DE694AFC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Contribution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7D8F-B93E-43EF-9591-E9C7AD48532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143000"/>
            <a:ext cx="8458200" cy="4572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Its Application to Remote Robotic Surgery [Published in IEEE TNSM]</a:t>
            </a: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 [ Revising, IEEE transactions on Neural Network and Learning Systems]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6A26-1E9D-476A-8921-2372B22AEEA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4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heme/theme1.xml><?xml version="1.0" encoding="utf-8"?>
<a:theme xmlns:a="http://schemas.openxmlformats.org/drawingml/2006/main" name="T12-5920-Stationery-CISSE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521606</TotalTime>
  <Words>3315</Words>
  <Application>Microsoft Office PowerPoint</Application>
  <PresentationFormat>On-screen Show (4:3)</PresentationFormat>
  <Paragraphs>661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GillSans Bold</vt:lpstr>
      <vt:lpstr>time</vt:lpstr>
      <vt:lpstr>Wingdings,Sans-Serif</vt:lpstr>
      <vt:lpstr>Arial</vt:lpstr>
      <vt:lpstr>Arial Bold</vt:lpstr>
      <vt:lpstr>Cambria Math</vt:lpstr>
      <vt:lpstr>Times</vt:lpstr>
      <vt:lpstr>Times New Roman</vt:lpstr>
      <vt:lpstr>Wingdings</vt:lpstr>
      <vt:lpstr>T12-5920-Stationery-CISSE</vt:lpstr>
      <vt:lpstr>Machine Learning Optimization Methods and Their Application to Predicting T-Cell Differentiation Using GNNs and Reinforcement Learning</vt:lpstr>
      <vt:lpstr>Link to source codes</vt:lpstr>
      <vt:lpstr>Content of Seminar</vt:lpstr>
      <vt:lpstr>Refining Optimization Methods for Training Machine Learning Models: A Case Study in  Robotic Surgical Procedures  2024 Ph.D. Thesis</vt:lpstr>
      <vt:lpstr>Content</vt:lpstr>
      <vt:lpstr>PowerPoint Presentation</vt:lpstr>
      <vt:lpstr>Challenges</vt:lpstr>
      <vt:lpstr>Thesis Statement</vt:lpstr>
      <vt:lpstr>Contribution of the Thesis</vt:lpstr>
      <vt:lpstr>PowerPoint Presentation</vt:lpstr>
      <vt:lpstr>Review of Machine Learning  Model Compression Techniques</vt:lpstr>
      <vt:lpstr>Nonconvex low-rank approximation</vt:lpstr>
      <vt:lpstr>PowerPoint Presentation</vt:lpstr>
      <vt:lpstr>Proposed Method for the Covariance Matrix Update in Gaussian Process Regression</vt:lpstr>
      <vt:lpstr>PowerPoint Presentation</vt:lpstr>
      <vt:lpstr>Kinematic Dataset of Surgical Task</vt:lpstr>
      <vt:lpstr>Evaluation (Knot-Tying Task)</vt:lpstr>
      <vt:lpstr>PowerPoint Presentation</vt:lpstr>
      <vt:lpstr>PowerPoint Presentation</vt:lpstr>
      <vt:lpstr>PowerPoint Presentation</vt:lpstr>
      <vt:lpstr>A Review of Stochastic Gradient Descent (SGD)</vt:lpstr>
      <vt:lpstr>A Review of Adaptive Stochastic Gradient Descent</vt:lpstr>
      <vt:lpstr>PowerPoint Presentation</vt:lpstr>
      <vt:lpstr>PowerPoint Presentation</vt:lpstr>
      <vt:lpstr>Proposed  Adaptive Stochastic Gradient Descent Algorithm</vt:lpstr>
      <vt:lpstr>Proposed Adaptive Stochastic Gradient Descent</vt:lpstr>
      <vt:lpstr> Proposed Algorithm (Improved Adam/Amsgrad)</vt:lpstr>
      <vt:lpstr>CIFAR-100 Image Dataset</vt:lpstr>
      <vt:lpstr>Image Classification Experiment (WideResNet with Batch 64)</vt:lpstr>
      <vt:lpstr>Image Classification Experiment (VGG16-Net with Batch 64)</vt:lpstr>
      <vt:lpstr>Suturing Video Dataset</vt:lpstr>
      <vt:lpstr>Remote Surgical Gesture Recognition (2D CNN LSTM)</vt:lpstr>
      <vt:lpstr>Second contribution Conclusion</vt:lpstr>
      <vt:lpstr>Conclusion of the Thesis</vt:lpstr>
      <vt:lpstr>Limitations</vt:lpstr>
      <vt:lpstr>Future Work</vt:lpstr>
      <vt:lpstr>Machine Learning Optimization Methods and Their Application to Predicting T-Cell Differentiation Using GNNs and Reinforcement Learning</vt:lpstr>
      <vt:lpstr>Stem Cell Differentiation and Machine Learning: Tunable Stem Cell Differentiation</vt:lpstr>
      <vt:lpstr>Tuning Mechanisms in Machine Learning for Stem Cell Differentiation </vt:lpstr>
      <vt:lpstr>IQCELL: Gene Regulatory Network and Logical Rule Inference for Predicting Effect of Gene Perturbation</vt:lpstr>
      <vt:lpstr>Recasting  IQCELL as GNN + Reinforcement Learning</vt:lpstr>
      <vt:lpstr>Dynamic Simulation with Reinforcement Learning</vt:lpstr>
      <vt:lpstr>Motivation for PPO Modification for Stem Cell differentiation</vt:lpstr>
      <vt:lpstr>Standard PPO </vt:lpstr>
      <vt:lpstr>Modified PPO via the Proposed ASGDAdam/Amsgrad</vt:lpstr>
      <vt:lpstr>Motivation for using Low Rank Matrix Factorization for Gene Perturbation Effect Prediction</vt:lpstr>
      <vt:lpstr>Modified PPO via the Proposed Multistage Low Rank Matrix Factorization</vt:lpstr>
      <vt:lpstr>Future Work-Foundational Models for Stem Cell Differentiation</vt:lpstr>
      <vt:lpstr>Thank you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Dunn</dc:creator>
  <cp:lastModifiedBy>Francis Boabang</cp:lastModifiedBy>
  <cp:revision>3516</cp:revision>
  <cp:lastPrinted>2023-04-09T00:14:39Z</cp:lastPrinted>
  <dcterms:created xsi:type="dcterms:W3CDTF">2011-05-20T14:18:03Z</dcterms:created>
  <dcterms:modified xsi:type="dcterms:W3CDTF">2025-10-05T20:24:31Z</dcterms:modified>
</cp:coreProperties>
</file>